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sldIdLst>
    <p:sldId id="256" r:id="rId2"/>
    <p:sldId id="257" r:id="rId3"/>
    <p:sldId id="262" r:id="rId4"/>
    <p:sldId id="263" r:id="rId5"/>
    <p:sldId id="268" r:id="rId6"/>
    <p:sldId id="259" r:id="rId7"/>
    <p:sldId id="264" r:id="rId8"/>
    <p:sldId id="260" r:id="rId9"/>
    <p:sldId id="258" r:id="rId10"/>
    <p:sldId id="266" r:id="rId11"/>
    <p:sldId id="265" r:id="rId12"/>
    <p:sldId id="267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6"/>
    <p:restoredTop sz="94624"/>
  </p:normalViewPr>
  <p:slideViewPr>
    <p:cSldViewPr snapToGrid="0" snapToObjects="1">
      <p:cViewPr varScale="1">
        <p:scale>
          <a:sx n="96" d="100"/>
          <a:sy n="96" d="100"/>
        </p:scale>
        <p:origin x="1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9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9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9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98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0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7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C3FCE-3ADB-9744-98DF-6AE30CF4E769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383E0-3FD9-484D-9DC9-B23F1F3FD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6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pinterest.com/etsy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illamarketers.com/music-is-your-marketing-mojo/" TargetMode="Externa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2604-F441-4943-B46F-A950A9488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Etsy Music: OLS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E964F-9D59-BC44-8870-D5EB2642A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n-US" dirty="0"/>
              <a:t>Chase Nuzum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0B76B-71CF-2D4C-9889-2AA625E17A1F}"/>
              </a:ext>
            </a:extLst>
          </p:cNvPr>
          <p:cNvSpPr/>
          <p:nvPr/>
        </p:nvSpPr>
        <p:spPr>
          <a:xfrm>
            <a:off x="3025340" y="6387011"/>
            <a:ext cx="206717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hlinkClick r:id="rId2"/>
              </a:rPr>
              <a:t>https://www.pinterest.com/etsy/</a:t>
            </a:r>
            <a:endParaRPr lang="en-US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671F8-9F68-9D4B-A7C8-9A9DC6F1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44" y="3165688"/>
            <a:ext cx="3261803" cy="3261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B0992-EFC4-0E42-A280-44E029486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33" y="3429000"/>
            <a:ext cx="4445099" cy="29580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10E847-2D5A-F440-91B1-FF2DFD00D000}"/>
              </a:ext>
            </a:extLst>
          </p:cNvPr>
          <p:cNvSpPr/>
          <p:nvPr/>
        </p:nvSpPr>
        <p:spPr>
          <a:xfrm>
            <a:off x="7865632" y="628899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hlinkClick r:id="rId5"/>
              </a:rPr>
              <a:t>https://www.villamarketers.com/music-is-your-marketing-mojo</a:t>
            </a:r>
            <a:r>
              <a:rPr lang="en-US" sz="1200" dirty="0">
                <a:hlinkClick r:id="rId5"/>
              </a:rPr>
              <a:t>/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5E963-FADB-694F-A76A-FE3614AB1037}"/>
              </a:ext>
            </a:extLst>
          </p:cNvPr>
          <p:cNvSpPr txBox="1"/>
          <p:nvPr/>
        </p:nvSpPr>
        <p:spPr>
          <a:xfrm>
            <a:off x="5615479" y="449094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68952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5BEE-A21E-9C4F-B2B8-4988318A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3A7A-2AE8-284D-AFBB-EFB35BE16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Scatterplots showed their were outliers in data</a:t>
            </a:r>
          </a:p>
          <a:p>
            <a:r>
              <a:rPr lang="en-US" dirty="0"/>
              <a:t>Sum of comments on items and ‘bestseller’ significant at level of .01 in relation to sales</a:t>
            </a:r>
          </a:p>
          <a:p>
            <a:r>
              <a:rPr lang="en-US" dirty="0"/>
              <a:t>Therefore we can conclude these items are the variables of interest</a:t>
            </a:r>
          </a:p>
          <a:p>
            <a:r>
              <a:rPr lang="en-US" dirty="0"/>
              <a:t>Etsy controls consumer opinion to a large degree by decreeing ‘Bestseller’ or not</a:t>
            </a:r>
          </a:p>
          <a:p>
            <a:pPr lvl="1"/>
            <a:r>
              <a:rPr lang="en-US" dirty="0"/>
              <a:t>Per ‘Bestseller’ item, ceteris paribus, sales increase by around 724</a:t>
            </a:r>
          </a:p>
          <a:p>
            <a:r>
              <a:rPr lang="en-US" dirty="0"/>
              <a:t>Because ratings tend to be ‘5 Stars’ for all items; comments serve as good indicator of quality and is significant</a:t>
            </a:r>
          </a:p>
          <a:p>
            <a:pPr lvl="1"/>
            <a:r>
              <a:rPr lang="en-US" dirty="0"/>
              <a:t>Per additional item comment, ceteris paribus, sales increase by around 4</a:t>
            </a:r>
          </a:p>
        </p:txBody>
      </p:sp>
    </p:spTree>
    <p:extLst>
      <p:ext uri="{BB962C8B-B14F-4D97-AF65-F5344CB8AC3E}">
        <p14:creationId xmlns:p14="http://schemas.microsoft.com/office/powerpoint/2010/main" val="294415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1786-17E8-D149-842C-6FE3FC08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Diagnostic Test for Heteroscedasticity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C88-DCE5-BA45-B003-3FBFB89B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Diagnostics:</a:t>
            </a:r>
          </a:p>
          <a:p>
            <a:pPr lvl="1"/>
            <a:r>
              <a:rPr lang="en-US" dirty="0"/>
              <a:t>BP-Test for heteroscedasticity:</a:t>
            </a:r>
          </a:p>
          <a:p>
            <a:pPr lvl="2"/>
            <a:r>
              <a:rPr lang="en-US" dirty="0"/>
              <a:t>H0: Model residuals are homoscedastic</a:t>
            </a:r>
          </a:p>
          <a:p>
            <a:pPr lvl="2"/>
            <a:r>
              <a:rPr lang="en-US" dirty="0"/>
              <a:t>H1: Model residuals are heteroscedastic </a:t>
            </a:r>
          </a:p>
          <a:p>
            <a:pPr lvl="1"/>
            <a:r>
              <a:rPr lang="en-US" dirty="0"/>
              <a:t>When running BP test at level of significance of .05 we find that model BP p-value &lt; .01</a:t>
            </a:r>
          </a:p>
          <a:p>
            <a:r>
              <a:rPr lang="en-US" dirty="0"/>
              <a:t>Therefore reject null and heteroscedasticity is in model; run robust standard errors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9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CDB1-9F1D-654B-A86F-0B3E7610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Output – Robust SE</a:t>
            </a:r>
          </a:p>
        </p:txBody>
      </p:sp>
      <p:pic>
        <p:nvPicPr>
          <p:cNvPr id="5" name="Content Placeholder 4" descr="A picture containing receipt, text&#10;&#10;Description automatically generated">
            <a:extLst>
              <a:ext uri="{FF2B5EF4-FFF2-40B4-BE49-F238E27FC236}">
                <a16:creationId xmlns:a16="http://schemas.microsoft.com/office/drawing/2014/main" id="{96213E7B-AC8A-1C41-A5A4-9B2F771A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250" r="34988"/>
          <a:stretch/>
        </p:blipFill>
        <p:spPr>
          <a:xfrm>
            <a:off x="2912549" y="1345248"/>
            <a:ext cx="6366901" cy="46702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6F8AC-E4A0-184E-B1F9-9091076D81B7}"/>
              </a:ext>
            </a:extLst>
          </p:cNvPr>
          <p:cNvSpPr txBox="1"/>
          <p:nvPr/>
        </p:nvSpPr>
        <p:spPr>
          <a:xfrm>
            <a:off x="2912549" y="6123543"/>
            <a:ext cx="422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Largely the same interpretation as before</a:t>
            </a:r>
          </a:p>
        </p:txBody>
      </p:sp>
    </p:spTree>
    <p:extLst>
      <p:ext uri="{BB962C8B-B14F-4D97-AF65-F5344CB8AC3E}">
        <p14:creationId xmlns:p14="http://schemas.microsoft.com/office/powerpoint/2010/main" val="90154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F1C0-E190-2141-A14D-2B6ABBD5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Study…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54B1-282B-9449-88C2-C3E189B70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Further fine tuning of the model</a:t>
            </a:r>
          </a:p>
          <a:p>
            <a:pPr lvl="1"/>
            <a:r>
              <a:rPr lang="en-US" dirty="0"/>
              <a:t>Transform outlier variables with log transformation, comments showed normal distribution with log transformation</a:t>
            </a:r>
          </a:p>
          <a:p>
            <a:pPr lvl="1"/>
            <a:r>
              <a:rPr lang="en-US" dirty="0"/>
              <a:t>Run with interaction variable</a:t>
            </a:r>
          </a:p>
          <a:p>
            <a:r>
              <a:rPr lang="en-US" dirty="0"/>
              <a:t>Collect more data; see if these results apply to other Etsy seller categories</a:t>
            </a:r>
          </a:p>
          <a:p>
            <a:pPr lvl="1"/>
            <a:r>
              <a:rPr lang="en-US" dirty="0"/>
              <a:t>Add location variable to see if seller location impacts sales</a:t>
            </a:r>
          </a:p>
          <a:p>
            <a:r>
              <a:rPr lang="en-US" dirty="0"/>
              <a:t>With more model building in forecasting can run more dynamic models</a:t>
            </a:r>
          </a:p>
          <a:p>
            <a:pPr lvl="1"/>
            <a:r>
              <a:rPr lang="en-US" dirty="0"/>
              <a:t>Time based analysis</a:t>
            </a:r>
          </a:p>
          <a:p>
            <a:pPr lvl="1"/>
            <a:r>
              <a:rPr lang="en-US" dirty="0"/>
              <a:t>Location based</a:t>
            </a:r>
          </a:p>
        </p:txBody>
      </p:sp>
    </p:spTree>
    <p:extLst>
      <p:ext uri="{BB962C8B-B14F-4D97-AF65-F5344CB8AC3E}">
        <p14:creationId xmlns:p14="http://schemas.microsoft.com/office/powerpoint/2010/main" val="141438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A4C5-A09D-4946-B16E-52D78241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CDA4-9B97-4344-91B0-B7AE24405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Etsy ‘music’ categories are music sellers </a:t>
            </a:r>
            <a:r>
              <a:rPr lang="en-US" i="1" dirty="0"/>
              <a:t>sales </a:t>
            </a:r>
            <a:r>
              <a:rPr lang="en-US" dirty="0"/>
              <a:t>determined by (a priori expectation, sign):</a:t>
            </a:r>
          </a:p>
          <a:p>
            <a:pPr lvl="1"/>
            <a:r>
              <a:rPr lang="en-US" dirty="0"/>
              <a:t>Traffic/Reputation (Sum of comments on items) (+)</a:t>
            </a:r>
          </a:p>
          <a:p>
            <a:pPr lvl="1"/>
            <a:r>
              <a:rPr lang="en-US" dirty="0"/>
              <a:t>Average pricing (-)</a:t>
            </a:r>
          </a:p>
          <a:p>
            <a:pPr lvl="1"/>
            <a:r>
              <a:rPr lang="en-US" dirty="0"/>
              <a:t>Etsy ‘Bestseller’ determination (+)</a:t>
            </a:r>
          </a:p>
          <a:p>
            <a:pPr lvl="1"/>
            <a:r>
              <a:rPr lang="en-US" dirty="0"/>
              <a:t>Offering of ‘Free-Shipping’ (+)</a:t>
            </a:r>
            <a:endParaRPr lang="en-US" i="1" dirty="0"/>
          </a:p>
          <a:p>
            <a:r>
              <a:rPr lang="en-US" dirty="0"/>
              <a:t>With OLS we can determine if their are statistically significant relationships and the partial effect related to total sales</a:t>
            </a:r>
          </a:p>
          <a:p>
            <a:r>
              <a:rPr lang="en-US" dirty="0"/>
              <a:t>Why don’t we use ‘ratings’, comments better proxy for reputation?</a:t>
            </a:r>
          </a:p>
          <a:p>
            <a:pPr lvl="1"/>
            <a:r>
              <a:rPr lang="en-US" dirty="0"/>
              <a:t>Anecdotal evidence suggested ‘everyone’ gets a 5 star rating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9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0BC4-71E7-6E4A-AB45-3C7CCFEC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84"/>
            <a:ext cx="10515600" cy="1325563"/>
          </a:xfrm>
        </p:spPr>
        <p:txBody>
          <a:bodyPr/>
          <a:lstStyle/>
          <a:p>
            <a:r>
              <a:rPr lang="en-US" dirty="0"/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3EB2-0601-8A41-95B6-D9C62A0E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689" y="1273388"/>
            <a:ext cx="10515600" cy="4351338"/>
          </a:xfrm>
        </p:spPr>
        <p:txBody>
          <a:bodyPr/>
          <a:lstStyle/>
          <a:p>
            <a:r>
              <a:rPr lang="en-US" sz="2400" dirty="0"/>
              <a:t>4 ‘start pages’ or subcategories from Etsy home page: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D67DA-E70D-CA4D-9A03-011B6784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708"/>
            <a:ext cx="4443186" cy="2303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E293E-9B51-5949-BF5E-5146F2DF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9293"/>
            <a:ext cx="1271719" cy="156991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BBCE5E-C528-394F-94AC-F24D9B308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439" y="4009292"/>
            <a:ext cx="1426296" cy="156991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1B619A-D71F-8843-A0AA-C8F0AD6A3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440" y="1705707"/>
            <a:ext cx="3697106" cy="2308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C330AB-F07B-EB4C-8635-C69C4DE81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314" y="55684"/>
            <a:ext cx="4151686" cy="2435409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1D83B-0657-9346-91A2-50402B1A6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426" y="3859989"/>
            <a:ext cx="4097383" cy="2887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A97C95-F518-A342-91F2-A1E076317937}"/>
              </a:ext>
            </a:extLst>
          </p:cNvPr>
          <p:cNvSpPr txBox="1"/>
          <p:nvPr/>
        </p:nvSpPr>
        <p:spPr>
          <a:xfrm>
            <a:off x="1246580" y="4009293"/>
            <a:ext cx="20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Instruments</a:t>
            </a:r>
          </a:p>
          <a:p>
            <a:r>
              <a:rPr lang="en-US" dirty="0"/>
              <a:t>‘Best-Seller’ Status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E695F-ED4B-E742-BEB4-08E056DCE6D6}"/>
              </a:ext>
            </a:extLst>
          </p:cNvPr>
          <p:cNvSpPr txBox="1"/>
          <p:nvPr/>
        </p:nvSpPr>
        <p:spPr>
          <a:xfrm>
            <a:off x="5740735" y="4009293"/>
            <a:ext cx="243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Sheet Music</a:t>
            </a:r>
          </a:p>
          <a:p>
            <a:r>
              <a:rPr lang="en-US" dirty="0"/>
              <a:t>‘Free-Shipping’ Status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EA8AFE-13AF-7A44-A9BD-801495D8CA0C}"/>
              </a:ext>
            </a:extLst>
          </p:cNvPr>
          <p:cNvSpPr txBox="1"/>
          <p:nvPr/>
        </p:nvSpPr>
        <p:spPr>
          <a:xfrm>
            <a:off x="9125726" y="2436877"/>
            <a:ext cx="2188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Recorded Audio</a:t>
            </a:r>
          </a:p>
          <a:p>
            <a:endParaRPr lang="en-US" dirty="0"/>
          </a:p>
          <a:p>
            <a:r>
              <a:rPr lang="en-US" dirty="0"/>
              <a:t>‘Cat’ Statuses</a:t>
            </a:r>
          </a:p>
          <a:p>
            <a:endParaRPr lang="en-US" dirty="0"/>
          </a:p>
          <a:p>
            <a:r>
              <a:rPr lang="en-US" b="1" dirty="0"/>
              <a:t>Instrument Straps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A940EF-C803-884E-8FA3-40A33A9692FD}"/>
              </a:ext>
            </a:extLst>
          </p:cNvPr>
          <p:cNvSpPr txBox="1"/>
          <p:nvPr/>
        </p:nvSpPr>
        <p:spPr>
          <a:xfrm>
            <a:off x="0" y="5858034"/>
            <a:ext cx="6805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Consumers see ‘Bestseller’ and ‘Free-Shipping in links to items; Does this influence consumer behavior and therein seller-by-seller sales?</a:t>
            </a:r>
          </a:p>
          <a:p>
            <a:r>
              <a:rPr lang="en-US" dirty="0"/>
              <a:t>- All categories fall under  ’Toys and Entertainment’ section of Etsy</a:t>
            </a:r>
          </a:p>
        </p:txBody>
      </p:sp>
    </p:spTree>
    <p:extLst>
      <p:ext uri="{BB962C8B-B14F-4D97-AF65-F5344CB8AC3E}">
        <p14:creationId xmlns:p14="http://schemas.microsoft.com/office/powerpoint/2010/main" val="399886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D4DC-118B-7C47-A431-F0E3A487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Selection (cont.)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4C563B-FC75-164E-809D-A02341E6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07839"/>
            <a:ext cx="9102139" cy="435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AEBD6-A21B-8040-800A-BF2C95B08F32}"/>
              </a:ext>
            </a:extLst>
          </p:cNvPr>
          <p:cNvSpPr txBox="1"/>
          <p:nvPr/>
        </p:nvSpPr>
        <p:spPr>
          <a:xfrm>
            <a:off x="1219200" y="5761781"/>
            <a:ext cx="386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Seller name and sales, found with data frame of unique seller URLs from item scape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F3F7C2-57A2-D64F-B6AB-06D7EF00ED15}"/>
              </a:ext>
            </a:extLst>
          </p:cNvPr>
          <p:cNvCxnSpPr>
            <a:cxnSpLocks/>
          </p:cNvCxnSpPr>
          <p:nvPr/>
        </p:nvCxnSpPr>
        <p:spPr>
          <a:xfrm flipV="1">
            <a:off x="4792134" y="4859867"/>
            <a:ext cx="0" cy="901914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5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AC97-60F4-414C-B753-CF001D76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5561"/>
            <a:ext cx="10515600" cy="1325563"/>
          </a:xfrm>
        </p:spPr>
        <p:txBody>
          <a:bodyPr/>
          <a:lstStyle/>
          <a:p>
            <a:r>
              <a:rPr lang="en-US" dirty="0"/>
              <a:t>Notice Every Item and Product Had ‘5 Star Rating’?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11CED4-5F81-5D4D-9CC3-93F49C07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1" y="2096063"/>
            <a:ext cx="5826848" cy="3745831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E559EA2-3221-2045-988C-D81DC513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31" y="2096063"/>
            <a:ext cx="5826848" cy="37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80BEA6-75B5-1F42-BE3B-2FF27F1444C8}"/>
              </a:ext>
            </a:extLst>
          </p:cNvPr>
          <p:cNvSpPr txBox="1"/>
          <p:nvPr/>
        </p:nvSpPr>
        <p:spPr>
          <a:xfrm>
            <a:off x="1652337" y="2454442"/>
            <a:ext cx="27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Comments Log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8577D-A8AB-2143-AD96-8C90A1CC5F5A}"/>
              </a:ext>
            </a:extLst>
          </p:cNvPr>
          <p:cNvSpPr txBox="1"/>
          <p:nvPr/>
        </p:nvSpPr>
        <p:spPr>
          <a:xfrm>
            <a:off x="7924010" y="2454442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Ratings Distribution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6417C6E0-F214-E34F-B591-5BB8CD4D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618" y="6002004"/>
            <a:ext cx="8388761" cy="8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DD8A-B80C-5948-9EB4-E1A106E8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266B-7D18-9D42-B2C3-EC4027A4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 separate </a:t>
            </a:r>
            <a:r>
              <a:rPr lang="en-US" dirty="0" err="1"/>
              <a:t>scrapy</a:t>
            </a:r>
            <a:r>
              <a:rPr lang="en-US" dirty="0"/>
              <a:t> codes:</a:t>
            </a:r>
          </a:p>
          <a:p>
            <a:pPr lvl="1"/>
            <a:r>
              <a:rPr lang="en-US" dirty="0"/>
              <a:t>One script for all ‘music’ items: Scraped around </a:t>
            </a:r>
            <a:r>
              <a:rPr lang="en-US" b="1" dirty="0"/>
              <a:t>28,000 items </a:t>
            </a:r>
            <a:r>
              <a:rPr lang="en-US" dirty="0"/>
              <a:t>from the four music categories</a:t>
            </a:r>
          </a:p>
          <a:p>
            <a:pPr lvl="1"/>
            <a:r>
              <a:rPr lang="en-US" dirty="0"/>
              <a:t>One script for all ‘music’ sellers: Scraped seller URLs from each item, ran separate spider for all unique seller names to collect sales number; around </a:t>
            </a:r>
            <a:r>
              <a:rPr lang="en-US" b="1" dirty="0"/>
              <a:t>5,000 sellers</a:t>
            </a:r>
          </a:p>
          <a:p>
            <a:r>
              <a:rPr lang="en-US" dirty="0"/>
              <a:t>Similar to SQL ‘inner join’; merged these two data frames and complied item stats on unique seller names with their sales:</a:t>
            </a:r>
          </a:p>
          <a:p>
            <a:pPr lvl="1"/>
            <a:r>
              <a:rPr lang="en-US" dirty="0"/>
              <a:t> Seller sales</a:t>
            </a:r>
          </a:p>
          <a:p>
            <a:pPr lvl="1"/>
            <a:r>
              <a:rPr lang="en-US" dirty="0"/>
              <a:t>Average pricing on all items</a:t>
            </a:r>
          </a:p>
          <a:p>
            <a:pPr lvl="1"/>
            <a:r>
              <a:rPr lang="en-US" dirty="0"/>
              <a:t>Sum of comments on all items</a:t>
            </a:r>
          </a:p>
          <a:p>
            <a:pPr lvl="1"/>
            <a:r>
              <a:rPr lang="en-US" dirty="0"/>
              <a:t>Dummy for free-shipping (assumption: 1 item free-shipping, applies to all items)</a:t>
            </a:r>
          </a:p>
          <a:p>
            <a:pPr lvl="1"/>
            <a:r>
              <a:rPr lang="en-US" dirty="0"/>
              <a:t>Count of ‘best-seller’ items as denoted by Etsy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2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2421-9AA0-8741-8567-D217F918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37658"/>
            <a:ext cx="10515600" cy="1325563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4CA68-2206-D840-935F-49380365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4" y="2385483"/>
            <a:ext cx="10895451" cy="18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2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6EB7-62D8-7F45-B1E8-A4879643E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– Pre OLS Diagnostics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5E453-5268-D940-80E6-BB792EE2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98" y="1394349"/>
            <a:ext cx="5463651" cy="5463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D3453D-317A-4448-8BDA-1813A7A544E7}"/>
              </a:ext>
            </a:extLst>
          </p:cNvPr>
          <p:cNvSpPr txBox="1"/>
          <p:nvPr/>
        </p:nvSpPr>
        <p:spPr>
          <a:xfrm>
            <a:off x="585273" y="5636009"/>
            <a:ext cx="5063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Multicollinearity: No relationship between planned x’s</a:t>
            </a:r>
          </a:p>
          <a:p>
            <a:r>
              <a:rPr lang="en-US" dirty="0"/>
              <a:t>- Strong relationship between sum of comments and sales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A04029-A01B-F546-BAAF-67ED9832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7" y="1394349"/>
            <a:ext cx="6295161" cy="40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FA4-6FE8-D346-8762-55E5524F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Output – </a:t>
            </a:r>
            <a:r>
              <a:rPr lang="en-US" dirty="0" err="1"/>
              <a:t>Nonrobust</a:t>
            </a:r>
            <a:r>
              <a:rPr lang="en-US" dirty="0"/>
              <a:t> SE</a:t>
            </a:r>
          </a:p>
        </p:txBody>
      </p:sp>
      <p:pic>
        <p:nvPicPr>
          <p:cNvPr id="8" name="Picture 7" descr="A picture containing receipt, text&#10;&#10;Description automatically generated">
            <a:extLst>
              <a:ext uri="{FF2B5EF4-FFF2-40B4-BE49-F238E27FC236}">
                <a16:creationId xmlns:a16="http://schemas.microsoft.com/office/drawing/2014/main" id="{09C93414-7DD3-7540-86D5-DF8E45026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t="20662" r="31082" b="8875"/>
          <a:stretch/>
        </p:blipFill>
        <p:spPr>
          <a:xfrm>
            <a:off x="2084010" y="1538288"/>
            <a:ext cx="8023980" cy="50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2823</TotalTime>
  <Words>614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Etsy Music: OLS Analysis</vt:lpstr>
      <vt:lpstr>Research Question</vt:lpstr>
      <vt:lpstr>Data Selection</vt:lpstr>
      <vt:lpstr>Data Selection (cont.)</vt:lpstr>
      <vt:lpstr>Notice Every Item and Product Had ‘5 Star Rating’?</vt:lpstr>
      <vt:lpstr>Data Collection Challenges</vt:lpstr>
      <vt:lpstr>Summary Statistics</vt:lpstr>
      <vt:lpstr>Visualization – Pre OLS Diagnostics</vt:lpstr>
      <vt:lpstr>OLS Output – Nonrobust SE</vt:lpstr>
      <vt:lpstr>Comments on Results</vt:lpstr>
      <vt:lpstr>Diagnostic Test for Heteroscedasticity</vt:lpstr>
      <vt:lpstr>OLS Output – Robust SE</vt:lpstr>
      <vt:lpstr>Further Study…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Etsy Music Catergories</dc:title>
  <dc:creator>Microsoft Office User</dc:creator>
  <cp:lastModifiedBy>Microsoft Office User</cp:lastModifiedBy>
  <cp:revision>40</cp:revision>
  <dcterms:created xsi:type="dcterms:W3CDTF">2019-04-21T03:34:52Z</dcterms:created>
  <dcterms:modified xsi:type="dcterms:W3CDTF">2019-04-29T21:13:44Z</dcterms:modified>
</cp:coreProperties>
</file>